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.jpeg" ContentType="image/jpe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hape 1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帖撒罗尼迦：在今天希腊的东北部，是一个商业港口，当时为马其顿首都，居民大多是希腊人，犹太人也不少。</a:t>
            </a:r>
          </a:p>
          <a:p>
            <a:pPr/>
            <a:r>
              <a:t>作者：保罗。写作时间：AD51。第一封书信？</a:t>
            </a:r>
          </a:p>
          <a:p>
            <a:pPr/>
            <a:r>
              <a:t>背景：保罗在第二次，曾来建立教会，教会大多数外邦信徒，少数犹太人。他被迫离开到雅典，听见犹太人仍在逼迫信主的人，就差派提摩太前往坚固他们（帖前三1-2），后在哥林多与保罗相会，报告其近况，因而写此信（徒十八5）鼓励在试练中的新信徒。教导过敬虔的生活。</a:t>
            </a:r>
            <a:r>
              <a:rPr b="1" sz="2500" u="sng"/>
              <a:t>苦难！</a:t>
            </a:r>
          </a:p>
          <a:p>
            <a:pPr/>
            <a:r>
              <a:t>后书与前书背景和情况大体相同，但在写完前书后，帖撒罗尼迦的信徒关于主再来仍有误解之处，不但在道理方面，也在行为方面有错误的情况，有错教导主再来的日子已经开始，所以保罗又写此信加以纠正和指导，时约前书后一年，即主后52年，可能仍是在哥林多写的。</a:t>
            </a:r>
          </a:p>
          <a:p>
            <a:pPr/>
            <a:r>
              <a:t>目的与第一封信大致相同：鼓励被逼迫的，劝人站得稳做工，维持生机，基督再来的误解。述主再来，则重在指出错误的看法和现象，主来的前兆和大罪人显现，</a:t>
            </a:r>
          </a:p>
          <a:p>
            <a:pPr/>
            <a:r>
              <a:t>主耶稣基督降临和我们到他那里聚集，乃指主来到空中，即降临的头一个阶段，如前书四章所讲的，而主的日子来到则指主降临到地上，至少是大灾难已来到，若仍未被提将令信徒惊慌，所以保罗在此讲到主的日子来到之前必有的现象，使他们知道自己尚未错过被提的时候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4" name="Shape 2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-爱：爱神，怎样行讨神的喜悦，尊行神的旨意，</a:t>
            </a:r>
          </a:p>
          <a:p>
            <a:pPr>
              <a:defRPr sz="2800"/>
            </a:pPr>
            <a:r>
              <a:t>-神要我们成为圣洁、远避淫行。所以弃绝圣洁的，乃是弃绝那赐圣灵给人的神。</a:t>
            </a:r>
          </a:p>
          <a:p>
            <a:pPr/>
          </a:p>
          <a:p>
            <a:pPr/>
            <a:r>
              <a:t>  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hape 2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  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hape 2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      </a:t>
            </a:r>
            <a:r>
              <a:rPr sz="2800"/>
              <a:t>当时有异端，人觉得死就停止一切生命，如主不快来就有问题了。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6" name="Shape 22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     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0" name="Shape 2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关于主再来的时候、日期无人知道，有人在此妄加指定，均属错误。因为那日子贼来到一样，人不能预知（太廿四36）不要猜！主来前大响声，主来日是审判日，人定知。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4" name="Shape 2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900"/>
            </a:pPr>
            <a:r>
              <a:t>-主再来前有假先知，假基督，无论有灵、有言语、有冒保罗名的书信，？灵感和指示，讲预言的话或教导的话，说主的日子已经开始。信徒恒心。</a:t>
            </a:r>
          </a:p>
          <a:p>
            <a:pPr>
              <a:defRPr sz="2900"/>
            </a:pPr>
          </a:p>
          <a:p>
            <a:pPr/>
          </a:p>
          <a:p>
            <a:pPr/>
            <a:r>
              <a:t> 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hape 2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我们虽然不知道确切的日子、时辰，但从主所给的预兆中就可以知道，人子近了，正在门口了（太廿四32-33）。所以不要睡觉像别人一样，总要儆醒、谨守，</a:t>
            </a:r>
          </a:p>
          <a:p>
            <a:pPr>
              <a:defRPr sz="2800"/>
            </a:pPr>
            <a:r>
              <a:t>应当以信和爱为护心镜，以盼望为头盔，作好准备。按神的预定不是叫我们受刑，乃是藉着主耶稣得救，因为主已替我们死了，叫我们或醒、或睡都与他同活（罗十四9）。当主再来时，那些属基督的必要复活（林前十五23），活着的人也必被主接去（约十一25-26）</a:t>
            </a:r>
          </a:p>
          <a:p>
            <a:pPr>
              <a:defRPr sz="2800"/>
            </a:pPr>
            <a:r>
              <a:t>“親愛的弟兄啊，有一件事你們不可忘記，就是主看一日如千年，千年如一日。 主所應許的尚未成就，有人以為他是躭延，其實不是躭延，乃是寬容你們，不願有一人沉淪，乃願人人都悔改。”彼得後書 3:8-9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hape 2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-主的日子，他们以为是指旧约所说耶和华的日子，世界要有大灾难，审判，地球被火燃烧。所以帖撒罗尼迦的信徒感到惊慌害怕，以为主的日子已到，错过了被提的时候。</a:t>
            </a:r>
          </a:p>
          <a:p>
            <a:pPr/>
          </a:p>
          <a:p>
            <a:pPr/>
          </a:p>
          <a:p>
            <a:pPr/>
          </a:p>
          <a:p>
            <a:pPr/>
            <a:r>
              <a:t> 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hape 2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配得过所蒙的召。我们本来是不配的，但</a:t>
            </a:r>
            <a:r>
              <a:rPr b="1"/>
              <a:t>既然蒙召，行事为人就当与蒙召的恩相配</a:t>
            </a:r>
            <a:r>
              <a:t>（弗四1）。一切都是先求主的名得荣耀，那些求自己荣耀的都是错误。</a:t>
            </a:r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hape 25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从天上在火陷中显现：在一切逼迫、患难之中，仍旧存忍耐和信心；这实在是初信的人非常难得的。因为患难生忍耐，忍耐生老练，老练生盼望，盼望不至于羞耻，这正是神公义判断的明证，叫他们可算配得神的国，他们就是为这国受苦。国度是神的恩赐，但也有配得与不配得的问题，手扶着犁向后看的人不配进神国，此外还有许多配不配的问题。因为神作事不仅有慈爱，也要根据他的公义，</a:t>
            </a:r>
          </a:p>
          <a:p>
            <a:pPr>
              <a:defRPr sz="2800"/>
            </a:pPr>
            <a:r>
              <a:t>2，报应不认识神和不听从JC福音，刑罚，永远沉伦：他说。「伸冤在我，我必报应。」他必报应那加患难给别人的人，并使为主受患难的人得平安。</a:t>
            </a:r>
          </a:p>
          <a:p>
            <a:pPr>
              <a:defRPr sz="2800"/>
            </a:pPr>
            <a:r>
              <a:t>3，什么时候报应呢？有时是在今生，但当主耶稣再来的时候一定要报应在那不认识神和不听从福音的人。他要同有能力的天使来，并在大火焰中显现，要报应那故意不认识神的外邦人，和拒绝福音的犹太人。离开主的面、受永远的刑罚，这真是可怕。</a:t>
            </a:r>
          </a:p>
          <a:p>
            <a:pPr>
              <a:defRPr sz="2800"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1" name="Shape 1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6" name="Shape 2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？灵感和指示，圣灵，，讲预言的话或教导的话，说主的日子已经开始</a:t>
            </a:r>
          </a:p>
          <a:p>
            <a:pPr>
              <a:defRPr sz="2800"/>
            </a:pPr>
            <a:r>
              <a:t>   还在你们那里的吋候主来前有敌基督出现。可能就是启示录十三章所讲的兽，要显露出来，他是自高自大，攻击万神之神，甚至像这里所说的，坐在神的殿里自称是神。</a:t>
            </a:r>
          </a:p>
          <a:p>
            <a:pPr>
              <a:defRPr sz="2800"/>
            </a:pPr>
          </a:p>
          <a:p>
            <a:pPr>
              <a:defRPr sz="2800"/>
            </a:pPr>
            <a:r>
              <a:t>    现在那不法的隐意虽已发动，但那大罪人尚未出现，因为有一个拦阻的，与此邪恶势力相对抗，可能是罗马，政府，天使，神的手，福音，教会和圣灵工作。等到那拦阻他的被挪开，用降临的荣耀废掉他。因为大罪人尚未显露，他来的时候是照着撒但的运动，行各样的异能神迹和虚假的奇事，很能迷惑世人。但那些不领受真理，倒喜爱不义，甘心信从虚谎，跟随敌基督的都要被定罪，无可推诿。</a:t>
            </a:r>
          </a:p>
          <a:p>
            <a:pPr>
              <a:defRPr sz="2800"/>
            </a:pPr>
          </a:p>
          <a:p>
            <a:pPr>
              <a:defRPr sz="2800"/>
            </a:pPr>
            <a:r>
              <a:t>敌基督不只是罪人，特点：Deceptio混淆是非／大能奇迹使人觉得他就是神， Satan帮，装基督的样，为自己的利益，真相毕露在拦阻挪开后，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Shape 2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 u="sng"/>
            </a:pPr>
            <a:r>
              <a:t>怎样对待人，帖信徒新教会可能不尊新领导</a:t>
            </a:r>
          </a:p>
          <a:p>
            <a:pPr>
              <a:defRPr sz="2800" u="sng"/>
            </a:pPr>
            <a:r>
              <a:t>a．对教会的牧长要敬重：</a:t>
            </a:r>
          </a:p>
          <a:p>
            <a:pPr>
              <a:defRPr sz="2800" u="sng"/>
            </a:pPr>
            <a:r>
              <a:t>b．彼此要和睦。</a:t>
            </a:r>
          </a:p>
          <a:p>
            <a:pPr>
              <a:defRPr sz="2800" u="sng"/>
            </a:pPr>
            <a:r>
              <a:t>c．对不守规矩的人要警戒。Bylaw， guideline。</a:t>
            </a:r>
          </a:p>
          <a:p>
            <a:pPr>
              <a:defRPr sz="2800" u="sng"/>
            </a:pPr>
            <a:r>
              <a:t>d．对灰心的人要勉励。</a:t>
            </a:r>
          </a:p>
          <a:p>
            <a:pPr>
              <a:defRPr sz="2800" u="sng"/>
            </a:pPr>
            <a:r>
              <a:t>e．对软弱的人要扶持。</a:t>
            </a:r>
          </a:p>
          <a:p>
            <a:pPr>
              <a:defRPr sz="2800" u="sng"/>
            </a:pPr>
            <a:r>
              <a:t>f．对众人要忍耐。</a:t>
            </a:r>
          </a:p>
          <a:p>
            <a:pPr>
              <a:defRPr sz="2800" u="sng"/>
            </a:pPr>
            <a:r>
              <a:t>g.  不以恶报恶。</a:t>
            </a:r>
          </a:p>
          <a:p>
            <a:p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4" name="Shape 2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信息徒在末日不用担心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hape 2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  <a:r>
              <a:rPr sz="2700"/>
              <a:t>学主忍耐：叫他们爱神，并学基督的忍耐。这两件事是圣灵在我们心里运行和引导的目的，极为重要。若不爱神，就要爱世界，也是违犯最大的诫命。只有爱神的人是神所知道的（林前八3）。忍耐是基督徒最大的美德，应当追求（提前六11，特别要效法主的长久忍耐。若没有忍耐，不能行完神的旨意，得著所应许的</a:t>
            </a:r>
            <a:endParaRPr sz="2700"/>
          </a:p>
          <a:p>
            <a:p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Shape 27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按规矩而行，不遵行使徒的教训，就当远离他。不是恨恶、惩罚他，不过是叫他自觉羞愧而醒悟悔改。但不要以他为仇人，仍要劝他如弟兄。保罗亲自作了榜样，凡事按规矩行，不白吃人的饭，倒是辛苦劳碌，昼夜作工，免得累着别人这是有不少传道人所犯的病，常白吃人的饭，自己不肯劳苦作工，使主的名受到亏损。有人觉得耶稣再来，不必工作。保罗虽可靠信徒供给，但他能工作，还尽力工作自养。</a:t>
            </a:r>
          </a:p>
          <a:p>
            <a:pPr>
              <a:defRPr sz="2800"/>
            </a:pPr>
            <a:r>
              <a:t>    所以保罗说若有人不肯作工，就不可吃饭，不可专管闲事，要安静作工，吃自己的饭。行善不可丧志，人种的是什么，收的也是什么，若不灰心，到了时候，就要收成。</a:t>
            </a:r>
          </a:p>
          <a:p>
            <a:p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6" name="Shape 2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要立志作安静人，亲手作工，向外人行事端正，这些都是必须的。</a:t>
            </a:r>
          </a:p>
          <a:p>
            <a:pPr/>
            <a:r>
              <a:t>  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0" name="Shape 2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  </a:t>
            </a:r>
          </a:p>
          <a:p>
            <a:pPr>
              <a:defRPr sz="2800"/>
            </a:pPr>
            <a:r>
              <a:t>受患难是命定的</a:t>
            </a:r>
          </a:p>
          <a:p>
            <a:pPr>
              <a:defRPr sz="2800"/>
            </a:pPr>
            <a:r>
              <a:t>保罗是在大争战中把福音传给他们，他们也是在逼迫中接受主的道。他的盼望不至徒然劳苦，他工作的效果得以长存。因此他的盼望、喜乐以及冠冕，乃是他们当主再来的时候能在他面前站立得住，不至被丢弃，为主所不认识。</a:t>
            </a:r>
          </a:p>
          <a:p>
            <a:pPr/>
            <a:r>
              <a:t>  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Shape 2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  </a:t>
            </a:r>
          </a:p>
          <a:p>
            <a:pPr>
              <a:defRPr sz="2800"/>
            </a:pPr>
            <a:r>
              <a:t>然而传真道的人，却能被人领受当做是神的道，而不是人的道。这道是活的，且运行在信的人中，使他们在逼迫之中仍能忍受，并站立得住。犹太人的罪非常严重，因为他们不但杀害了主耶稣和先知，并且逼迫使徒和教会，所以神的忿怒临到他们已到了极处，以致在主后70年遭到罗马兵的极大毁灭。</a:t>
            </a:r>
          </a:p>
          <a:p>
            <a:p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Shape 28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   </a:t>
            </a:r>
            <a:r>
              <a:rPr sz="2900"/>
              <a:t>他是被神验中才受托传福音的，今天传道人都是被神验中的吗？都清楚是受神的托付吗？传道的动机和目的都是完全为着神吗？不知道有多少传道人所传的是出于错误、污秽、诡诈，用谄媚的话，藏着贪心，求人的荣耀，既不像温柔的母亲，也不像慈严的父亲。传道的目标是要将人引到神那里去，但有人传道不过要叫人得些今生、属肉体、属物质的好处，对于信徒的行为根本不加注意，只讲一切都凭恩典，凡事可蒙祝福。所走的路都是顺利、通达，毫无困苦、难处，更谈不到舍已背十字架来跟从主了。这和假先知所说「平安了，平安了」的性质非常相像。</a:t>
            </a:r>
            <a:endParaRPr sz="2900"/>
          </a:p>
          <a:p>
            <a:pPr>
              <a:defRPr sz="2900"/>
            </a:pPr>
          </a:p>
          <a:p>
            <a:pPr/>
          </a:p>
          <a:p>
            <a:pPr/>
            <a:r>
              <a:t>   </a:t>
            </a:r>
          </a:p>
          <a:p>
            <a:pPr/>
            <a:r>
              <a:t> 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hape 2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（</a:t>
            </a:r>
            <a:r>
              <a:rPr sz="2800"/>
              <a:t>1）他是传神的福音</a:t>
            </a:r>
            <a:endParaRPr sz="2800"/>
          </a:p>
          <a:p>
            <a:pPr>
              <a:defRPr sz="2800"/>
            </a:pPr>
            <a:r>
              <a:t>（2）传道动机不求人的荣耀，讨神喜欢。</a:t>
            </a:r>
          </a:p>
          <a:p>
            <a:pPr>
              <a:defRPr sz="2800"/>
            </a:pPr>
            <a:r>
              <a:t>（3）他讲道非为媚世，也不存贪心。</a:t>
            </a:r>
          </a:p>
          <a:p>
            <a:pPr>
              <a:defRPr sz="2800"/>
            </a:pPr>
            <a:r>
              <a:t>（4）他传道出于爱心，甚愿为他们舍命</a:t>
            </a:r>
          </a:p>
          <a:p>
            <a:pPr>
              <a:defRPr sz="2800"/>
            </a:pPr>
            <a:r>
              <a:t>（5）他为真道辛苦劳碌，昼夜作工。</a:t>
            </a:r>
          </a:p>
          <a:p>
            <a:pPr>
              <a:defRPr sz="2800"/>
            </a:pPr>
          </a:p>
          <a:p>
            <a:pPr>
              <a:defRPr sz="2800"/>
            </a:pPr>
            <a:r>
              <a:t>有人以为哥林多前书十五章51-52节，号筒末次吹响的时候，就是大灾难中吹第七号的时候，在那时神的奥秘就成全了（启十7，十一15）。因此推断被提和复活都是在大灾难的中期即三年半时。但在启示录那里揭开七印之前有大批群众，没有人能数得过来，是从各国各族各民各方来的，站在宝座和羔羊面前（启七9），他们很像是被提的人，那就不是在号简本次吹响的时候。</a:t>
            </a:r>
          </a:p>
          <a:p>
            <a:pPr/>
          </a:p>
          <a:p>
            <a:pPr/>
            <a:r>
              <a:t>    </a:t>
            </a:r>
            <a:r>
              <a:rPr sz="2800"/>
              <a:t>有人认为启示录四章1节，约翰初次听见好像吹号的声音，「你上到这里来」是指被提说的，然后见到廿四位长老乃是新旧约被提的圣徒。所以关于被提、复活和大灾难的关系虽未能十分确定，不过我们必须有所准备。</a:t>
            </a:r>
            <a:endParaRPr sz="2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6" name="Shape 1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诽谤保罗男女关系，懒惰，担心没有被提，受苦</a:t>
            </a:r>
          </a:p>
          <a:p>
            <a:pPr/>
          </a:p>
          <a:p>
            <a:pPr/>
            <a:r>
              <a:t>信爱望，最重要的是爱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6" name="Shape 2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怎样追求灵性：</a:t>
            </a:r>
          </a:p>
          <a:p>
            <a:pPr/>
            <a:r>
              <a:t>a．要常常喜乐。    </a:t>
            </a:r>
          </a:p>
          <a:p>
            <a:pPr/>
            <a:r>
              <a:t>b．不住的祷告。</a:t>
            </a:r>
          </a:p>
          <a:p>
            <a:pPr/>
            <a:r>
              <a:t>c.   凡事谢恩。</a:t>
            </a:r>
          </a:p>
          <a:p>
            <a:pPr/>
          </a:p>
          <a:p>
            <a:pPr/>
            <a:r>
              <a:t>Called to感恩，所有好处从神来</a:t>
            </a:r>
          </a:p>
          <a:p>
            <a:pPr/>
          </a:p>
          <a:p>
            <a:pPr/>
            <a:r>
              <a:t>d．不要消灭圣灵的感动。</a:t>
            </a:r>
          </a:p>
          <a:p>
            <a:pPr/>
            <a:r>
              <a:t>e．不要藐视先知的讲论。</a:t>
            </a:r>
          </a:p>
          <a:p>
            <a:pPr/>
            <a:r>
              <a:t>f．要凡事察验、善美的要持守。</a:t>
            </a:r>
          </a:p>
          <a:p>
            <a:pPr/>
            <a:r>
              <a:t>g，各样恶事禁戒不做</a:t>
            </a:r>
          </a:p>
          <a:p>
            <a:pPr/>
            <a:r>
              <a:t>Only possible thru靠主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" name="Shape 1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  <a:r>
              <a:rPr sz="2900"/>
              <a:t>是信徒当有的情形和表现，</a:t>
            </a:r>
            <a:endParaRPr sz="29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Shape 1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>
              <a:defRPr sz="2800"/>
            </a:pPr>
            <a:r>
              <a:t>信：信仰和属灵生命的根基，与神关系和交通的维系。</a:t>
            </a:r>
          </a:p>
          <a:p>
            <a:pPr>
              <a:defRPr sz="2800"/>
            </a:pPr>
            <a:r>
              <a:t>       工夫：为主作工，因为我们信所以传</a:t>
            </a:r>
          </a:p>
          <a:p>
            <a:pPr>
              <a:defRPr sz="2800"/>
            </a:pPr>
            <a:r>
              <a:t>爱：基督生命自然的流露，爱神爱人。</a:t>
            </a:r>
          </a:p>
          <a:p>
            <a:pPr>
              <a:defRPr sz="2800"/>
            </a:pPr>
            <a:r>
              <a:t>望：生命的动力，苦中忍耐的动力，确信</a:t>
            </a:r>
            <a:r>
              <a:rPr b="1" u="sng"/>
              <a:t>主再来</a:t>
            </a:r>
            <a:r>
              <a:t>的最好证明。</a:t>
            </a:r>
          </a:p>
          <a:p>
            <a:pPr>
              <a:defRPr sz="2800"/>
            </a:pPr>
          </a:p>
          <a:p>
            <a:pPr>
              <a:defRPr sz="2800"/>
            </a:pPr>
            <a:r>
              <a:t>-信徒应有也必有的特殊品质，如没，所有属灵的追求都是虚浮和虚空，</a:t>
            </a:r>
          </a:p>
          <a:p>
            <a:pPr>
              <a:defRPr sz="2800"/>
            </a:pPr>
            <a:r>
              <a:t>-所以要在信心上扎根，在爱心上长进，在盼望上充足，那样就会叫我们在灵性上有根基，向上结果。有这三，能证明他们是神所爱的和蒙神拣选的。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hape 1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帖后相似，信爱望。</a:t>
            </a:r>
          </a:p>
          <a:p>
            <a:pPr>
              <a:defRPr sz="2800"/>
            </a:pPr>
            <a:r>
              <a:t>不用担心了，迫害受苦，神的恩惠平安与你们同在。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hape 2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信主的人应有三个明显的结果：离弃偶像，服事神，等待主降临</a:t>
            </a:r>
          </a:p>
          <a:p>
            <a:pPr>
              <a:defRPr sz="2800"/>
            </a:pPr>
            <a:r>
              <a:t>信心的榜样</a:t>
            </a:r>
          </a:p>
          <a:p>
            <a:pPr/>
          </a:p>
          <a:p>
            <a:pPr/>
          </a:p>
          <a:p>
            <a:pPr/>
            <a:r>
              <a:t>  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6" name="Shape 20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我们自己是作不到的，但信实的神必成就这事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0" name="Shape 21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是主直接吩咐的命令，不可不行。</a:t>
            </a:r>
          </a:p>
          <a:p>
            <a:pPr/>
            <a:r>
              <a:t>  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Hot-air balloons viewed from below against a blue sky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Close-up of the top of a hot-air balloon viewed from above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Hot-air balloons viewed from below against a blue sky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Hot-air balloons viewed from below against a blue sky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se-up of the top of a hot-air balloon viewed from above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hot-air balloon viewed from below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Hot-air balloons viewed from below against a blue sky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Arther yin Sept 21st，2025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701675">
              <a:defRPr sz="3060"/>
            </a:lvl1pPr>
          </a:lstStyle>
          <a:p>
            <a:pPr/>
            <a:r>
              <a:t>Arther yin Sept 21st，2025</a:t>
            </a:r>
          </a:p>
        </p:txBody>
      </p:sp>
      <p:sp>
        <p:nvSpPr>
          <p:cNvPr id="172" name="帖撒罗尼迦前后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帖撒罗尼迦前后书</a:t>
            </a:r>
          </a:p>
        </p:txBody>
      </p:sp>
      <p:sp>
        <p:nvSpPr>
          <p:cNvPr id="173" name="Presentation Subtitl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三，爱：彼此相爱…"/>
          <p:cNvSpPr txBox="1"/>
          <p:nvPr/>
        </p:nvSpPr>
        <p:spPr>
          <a:xfrm>
            <a:off x="1865464" y="3602634"/>
            <a:ext cx="20653072" cy="6510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7999"/>
              </a:lnSpc>
              <a:spcBef>
                <a:spcPts val="0"/>
              </a:spcBef>
              <a:defRPr b="1" sz="6400">
                <a:solidFill>
                  <a:srgbClr val="FFFFFF"/>
                </a:solidFill>
              </a:defRPr>
            </a:pPr>
            <a:r>
              <a:t>三，爱：彼此相爱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6400">
                <a:solidFill>
                  <a:srgbClr val="FFFFFF"/>
                </a:solidFill>
              </a:defRPr>
            </a:pPr>
            <a:r>
              <a:t>論到弟兄們相愛，不用人寫信給你們；因為你們自己蒙了神的教訓，叫你們</a:t>
            </a:r>
            <a:r>
              <a:rPr>
                <a:solidFill>
                  <a:srgbClr val="E22400"/>
                </a:solidFill>
              </a:rPr>
              <a:t>彼此相愛</a:t>
            </a:r>
            <a:r>
              <a:t>。 你們向馬其頓全地的眾弟兄固然是這樣行，但我勸弟兄們要更加勉勵。”帖前 4: 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三，爱：圣洁以得神喜悦…"/>
          <p:cNvSpPr txBox="1"/>
          <p:nvPr/>
        </p:nvSpPr>
        <p:spPr>
          <a:xfrm>
            <a:off x="1258689" y="539799"/>
            <a:ext cx="22269972" cy="13300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7999"/>
              </a:lnSpc>
              <a:spcBef>
                <a:spcPts val="0"/>
              </a:spcBef>
              <a:defRPr b="1" sz="5800">
                <a:solidFill>
                  <a:srgbClr val="FFFFFF"/>
                </a:solidFill>
              </a:defRPr>
            </a:pPr>
            <a:r>
              <a:t>三，爱：圣洁以得神喜悦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5800">
                <a:solidFill>
                  <a:srgbClr val="FFFFFF"/>
                </a:solidFill>
              </a:defRPr>
            </a:pPr>
            <a:r>
              <a:t>“弟兄們，我還有話說：我們靠着主耶穌求你們，勸你們，你們既然受了我們的教訓，知道該怎樣行可以</a:t>
            </a:r>
            <a:r>
              <a:rPr>
                <a:solidFill>
                  <a:srgbClr val="E22400"/>
                </a:solidFill>
              </a:rPr>
              <a:t>討神的喜悅</a:t>
            </a:r>
            <a:r>
              <a:t>，就要照你們現在所行的更加勉勵。 你們原曉得，我們憑主耶穌傳給你們甚麼命令。 神的旨意就是要你們</a:t>
            </a:r>
            <a:r>
              <a:rPr>
                <a:solidFill>
                  <a:srgbClr val="E22400"/>
                </a:solidFill>
              </a:rPr>
              <a:t>成為聖潔</a:t>
            </a:r>
            <a:r>
              <a:t>，遠避淫行； 要你們各人曉得怎樣用聖潔、尊貴守着自己的身體， 不放縱私慾的邪情，像那不認識神的外邦人。 不要一個人在這事上越分，欺負他的弟兄；因為這一類的事，主必報應，正如我預先對你們說過、又切切囑咐你們的。 神召我們，本不是要我們沾染污穢，乃是要我們成為聖潔。 所以，那棄絕的，不是棄絕人，乃是棄絕那賜聖靈給你們的神。”帖前 4:1- 8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G_1325.jpeg" descr="IMG_132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四，望：主再来的真理，如何再来（帖前）…"/>
          <p:cNvSpPr txBox="1"/>
          <p:nvPr/>
        </p:nvSpPr>
        <p:spPr>
          <a:xfrm>
            <a:off x="1809203" y="1272517"/>
            <a:ext cx="20765594" cy="11170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7999"/>
              </a:lnSpc>
              <a:spcBef>
                <a:spcPts val="0"/>
              </a:spcBef>
              <a:defRPr b="1" sz="5300">
                <a:solidFill>
                  <a:srgbClr val="FFFFFF"/>
                </a:solidFill>
              </a:defRPr>
            </a:pPr>
            <a:r>
              <a:t>四，望：主再来的真理，如何再来（帖前）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5300">
                <a:solidFill>
                  <a:srgbClr val="FFFFFF"/>
                </a:solidFill>
              </a:defRPr>
            </a:pPr>
            <a:r>
              <a:t>-在基督里睡着的人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5300">
                <a:solidFill>
                  <a:srgbClr val="FFFFFF"/>
                </a:solidFill>
              </a:defRPr>
            </a:pPr>
            <a:r>
              <a:t>“論到睡了的人，我們不願意弟兄們不知道，恐怕你們憂傷，像那些沒有指望的人一樣。 我們若信耶穌死而復活了，那已經在耶穌裏睡了的人，神也必將他們與耶穌一同帶來。 我們現在照主的話告訴你們一件事：我們這活着還存留到主降臨的人，斷不能在那已經睡了的人之先。 因為主必親自從天降臨，有呼叫的聲音和天使長的聲音，又有神的號吹響；</a:t>
            </a:r>
            <a:r>
              <a:rPr>
                <a:solidFill>
                  <a:srgbClr val="F5EC00"/>
                </a:solidFill>
              </a:rPr>
              <a:t>那在基督裏死了的人必先復活。 以後我們這活着還存留的人必和他們一同被</a:t>
            </a:r>
            <a:r>
              <a:rPr u="sng">
                <a:solidFill>
                  <a:srgbClr val="F5EC00"/>
                </a:solidFill>
              </a:rPr>
              <a:t>提到</a:t>
            </a:r>
            <a:r>
              <a:rPr>
                <a:solidFill>
                  <a:srgbClr val="F5EC00"/>
                </a:solidFill>
              </a:rPr>
              <a:t>雲裏，在空中與主相遇</a:t>
            </a:r>
            <a:r>
              <a:t>。這樣，我們就要和主永遠同在。 所以，你們當用這些話彼此勸慰。”帖前 4:13-18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“我如今把一件奧祕的事告訴你們：我們不是都要睡覺，乃是都要改變， 就在一霎時，眨眼之間，號筒末次吹響的時候。因號筒要響，死人要復活成為不朽壞的，我們也要改變。”…"/>
          <p:cNvSpPr txBox="1"/>
          <p:nvPr/>
        </p:nvSpPr>
        <p:spPr>
          <a:xfrm>
            <a:off x="1809203" y="3516090"/>
            <a:ext cx="20765594" cy="6683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7999"/>
              </a:lnSpc>
              <a:spcBef>
                <a:spcPts val="0"/>
              </a:spcBef>
              <a:defRPr b="1" sz="5300">
                <a:solidFill>
                  <a:srgbClr val="FFFFFF"/>
                </a:solidFill>
              </a:defRPr>
            </a:pPr>
            <a:r>
              <a:t>“我如今把一件奧祕的事告訴你們：我們不是都要睡覺，乃是都要改變， 就在一霎時，眨眼之間，號筒末次吹響的時候。因號筒要響，死人要復活成為不朽壞的，我們也要改變。”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5300">
                <a:solidFill>
                  <a:srgbClr val="FFFFFF"/>
                </a:solidFill>
              </a:defRPr>
            </a:pPr>
            <a:r>
              <a:t>哥林多前書 15:51-52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5300">
                <a:solidFill>
                  <a:srgbClr val="FFFFFF"/>
                </a:solidFill>
              </a:defRPr>
            </a:pPr>
            <a:r>
              <a:t>“你既遵守我忍耐的道，我必在普天下人受試煉的時候，保守你免去你的試煉。”啟示錄 3:10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四，主再来的真理：如何再来（帖前）…"/>
          <p:cNvSpPr txBox="1"/>
          <p:nvPr/>
        </p:nvSpPr>
        <p:spPr>
          <a:xfrm>
            <a:off x="1399968" y="8075"/>
            <a:ext cx="21475245" cy="12925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7999"/>
              </a:lnSpc>
              <a:spcBef>
                <a:spcPts val="0"/>
              </a:spcBef>
              <a:defRPr b="1" sz="5600">
                <a:solidFill>
                  <a:srgbClr val="FFFFFF"/>
                </a:solidFill>
              </a:defRPr>
            </a:pPr>
            <a:r>
              <a:t>四，主再来的真理：如何再来（帖前）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5600">
                <a:solidFill>
                  <a:srgbClr val="FFFFFF"/>
                </a:solidFill>
              </a:defRPr>
            </a:pPr>
            <a:r>
              <a:t>-主来的日子没人知道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5600">
                <a:solidFill>
                  <a:srgbClr val="FFFFFF"/>
                </a:solidFill>
              </a:defRPr>
            </a:pPr>
            <a:r>
              <a:t>“弟兄們，論到時候、日期，不用寫信給你們， 因為你們自己明明曉得，主的日子來到，好像</a:t>
            </a:r>
            <a:r>
              <a:rPr>
                <a:solidFill>
                  <a:srgbClr val="E22400"/>
                </a:solidFill>
              </a:rPr>
              <a:t>夜間</a:t>
            </a:r>
            <a:r>
              <a:t>的賊一樣。 人正說「平安穩妥」的時候，災禍忽然臨到他們，如同產難臨到懷胎的婦人一樣，他們絕不能逃脫。 弟兄們，你們卻不在黑暗裏，叫那日子臨到你們像賊一樣。 你們都是光明之子，都是白晝之子。我們不是屬黑夜的，也不是屬幽暗的。帖前 5:1- 5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5600">
                <a:solidFill>
                  <a:srgbClr val="FFFFFF"/>
                </a:solidFill>
              </a:defRPr>
            </a:pPr>
            <a:r>
              <a:t>“「但那日子，那時辰，沒有人知道，連天上的使者也不知道，</a:t>
            </a:r>
            <a:r>
              <a:rPr>
                <a:solidFill>
                  <a:srgbClr val="E22400"/>
                </a:solidFill>
              </a:rPr>
              <a:t>子也不知道，惟獨父知道。</a:t>
            </a:r>
            <a:r>
              <a:t> 挪亞的日子怎樣，人子降臨也要怎樣。”馬太福音 24:36-37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四，主再来的真理：如何再来（帖后）…"/>
          <p:cNvSpPr txBox="1"/>
          <p:nvPr/>
        </p:nvSpPr>
        <p:spPr>
          <a:xfrm>
            <a:off x="671530" y="1474470"/>
            <a:ext cx="23040941" cy="10767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8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四，主再来的真理：如何再来（帖后）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8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-提防假冒者：“弟兄們，論到我們主耶穌基督降臨和我們到他那裏聚集， 我勸你們：無論有靈、有言語、有冒我名的書信，說</a:t>
            </a:r>
            <a:r>
              <a:rPr u="sng">
                <a:solidFill>
                  <a:srgbClr val="E22400"/>
                </a:solidFill>
              </a:rPr>
              <a:t>主的日子</a:t>
            </a:r>
            <a:r>
              <a:rPr u="sng"/>
              <a:t>現在到了</a:t>
            </a:r>
            <a:r>
              <a:t>，不要輕易動心，也不要驚慌。 人不拘用甚麼法子，你們總不要被他誘惑；因為那日子以前，必有離道反教的事，” 2:1-3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四，主再来的真理：如何再来（帖前）…"/>
          <p:cNvSpPr txBox="1"/>
          <p:nvPr/>
        </p:nvSpPr>
        <p:spPr>
          <a:xfrm>
            <a:off x="794943" y="1037825"/>
            <a:ext cx="22794114" cy="10866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7999"/>
              </a:lnSpc>
              <a:spcBef>
                <a:spcPts val="0"/>
              </a:spcBef>
              <a:defRPr b="1" sz="5100">
                <a:solidFill>
                  <a:srgbClr val="FFFFFF"/>
                </a:solidFill>
              </a:defRPr>
            </a:pPr>
            <a:r>
              <a:t>四，主再来的真理：如何再来（帖前）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5100">
                <a:solidFill>
                  <a:srgbClr val="FFFFFF"/>
                </a:solidFill>
              </a:defRPr>
            </a:pPr>
            <a:r>
              <a:t>-警醒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5100">
                <a:solidFill>
                  <a:srgbClr val="FFFFFF"/>
                </a:solidFill>
              </a:defRPr>
            </a:pPr>
            <a:r>
              <a:t>“ 所以，我們不要睡覺像別人一樣，總要</a:t>
            </a:r>
            <a:r>
              <a:rPr>
                <a:solidFill>
                  <a:srgbClr val="E22400"/>
                </a:solidFill>
              </a:rPr>
              <a:t>警醒</a:t>
            </a:r>
            <a:r>
              <a:t>謹守。 因為睡了的人是在夜間睡，醉了的人是在夜間醉。 但我們既然屬乎白晝，就應當謹守，把信和愛當作護心鏡遮胸，把得救的盼望當作頭盔戴上。 因為</a:t>
            </a:r>
            <a:r>
              <a:rPr>
                <a:solidFill>
                  <a:srgbClr val="E22400"/>
                </a:solidFill>
              </a:rPr>
              <a:t>神不是預定我們受刑</a:t>
            </a:r>
            <a:r>
              <a:t>，乃是預定我們藉着我們</a:t>
            </a:r>
            <a:r>
              <a:rPr>
                <a:solidFill>
                  <a:srgbClr val="E22400"/>
                </a:solidFill>
              </a:rPr>
              <a:t>主耶穌基督得救。</a:t>
            </a:r>
            <a:r>
              <a:t> 他替我們死，叫我們無論醒着，睡着，都與他同活。 所以，你們該彼此勸慰，互相建立，正如你們素常所行的。”帖前 5: 6-11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5100">
                <a:solidFill>
                  <a:srgbClr val="FFFFFF"/>
                </a:solidFill>
              </a:defRPr>
            </a:pPr>
            <a:r>
              <a:t>“</a:t>
            </a:r>
            <a:r>
              <a:rPr u="sng"/>
              <a:t>所以，你們要警醒，因為不知道你們的主是哪一天來到。 家主若知道幾更天有賊來，就必警醒，不容人挖透房屋；這是你們所知道的。 所以，你們也要預備，因為你們想不到的時候，人子就來了。」”</a:t>
            </a:r>
            <a:r>
              <a:t>太 24:42-44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“到那日，眼目高傲的必降為卑； 性情狂傲的都必屈膝； 惟獨耶和華被尊崇。 必有萬軍耶和華降罰的一個日子， 要臨到驕傲狂妄的； 一切自高的都必降為卑；”賽 2:11-12"/>
          <p:cNvSpPr txBox="1"/>
          <p:nvPr/>
        </p:nvSpPr>
        <p:spPr>
          <a:xfrm>
            <a:off x="671530" y="3784599"/>
            <a:ext cx="23040941" cy="614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85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“</a:t>
            </a:r>
            <a:r>
              <a:rPr>
                <a:solidFill>
                  <a:srgbClr val="E22400"/>
                </a:solidFill>
              </a:rPr>
              <a:t>到那日</a:t>
            </a:r>
            <a:r>
              <a:t>，眼目高傲的必降為卑； 性情狂傲的都必屈膝； 惟獨耶和華被尊崇。 必有萬軍耶和華降罰的一個日子， 要臨到驕傲狂妄的； 一切自高的都必降為卑；”賽 2:11-12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-得荣耀…"/>
          <p:cNvSpPr txBox="1"/>
          <p:nvPr/>
        </p:nvSpPr>
        <p:spPr>
          <a:xfrm>
            <a:off x="976317" y="2411309"/>
            <a:ext cx="22681283" cy="1056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7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-得荣耀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7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“這正是主降臨、要在他聖徒的身上</a:t>
            </a:r>
            <a:r>
              <a:rPr>
                <a:solidFill>
                  <a:srgbClr val="E22400"/>
                </a:solidFill>
              </a:rPr>
              <a:t>得榮耀</a:t>
            </a:r>
            <a:r>
              <a:t>、又在一切信的人身上顯為希奇的那日子。我們對你們作的見證，你們也信了。 因此，我們常為你們禱告，願我們的神看</a:t>
            </a:r>
            <a:r>
              <a:rPr>
                <a:solidFill>
                  <a:srgbClr val="E22400"/>
                </a:solidFill>
              </a:rPr>
              <a:t>你們配得過所蒙的召</a:t>
            </a:r>
            <a:r>
              <a:t>，又用大能成就你們一切所羨慕的良善和一切因信心所做的工夫， 叫我們</a:t>
            </a:r>
            <a:r>
              <a:rPr>
                <a:solidFill>
                  <a:srgbClr val="E22400"/>
                </a:solidFill>
              </a:rPr>
              <a:t>主耶穌的名在你們身上得榮耀，你們也在他身上得榮耀，</a:t>
            </a:r>
            <a:r>
              <a:t>都照着我們的神並主耶穌基督的恩。”帖後 1:10-12</a:t>
            </a:r>
          </a:p>
        </p:txBody>
      </p:sp>
      <p:sp>
        <p:nvSpPr>
          <p:cNvPr id="245" name="四，望：主再来的真理：王的身份（帖后）"/>
          <p:cNvSpPr txBox="1"/>
          <p:nvPr/>
        </p:nvSpPr>
        <p:spPr>
          <a:xfrm>
            <a:off x="4427621" y="290703"/>
            <a:ext cx="19659601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17999"/>
              </a:lnSpc>
              <a:spcBef>
                <a:spcPts val="0"/>
              </a:spcBef>
              <a:defRPr b="1" sz="8100">
                <a:solidFill>
                  <a:srgbClr val="FFFFFF"/>
                </a:solidFill>
              </a:defRPr>
            </a:lvl1pPr>
          </a:lstStyle>
          <a:p>
            <a:pPr/>
            <a:r>
              <a:t>四，望：主再来的真理：王的身份（帖后）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G_1320.png" descr="IMG_13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74871" y="-579450"/>
            <a:ext cx="20929883" cy="15671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-审判…"/>
          <p:cNvSpPr txBox="1"/>
          <p:nvPr/>
        </p:nvSpPr>
        <p:spPr>
          <a:xfrm>
            <a:off x="1026736" y="2159597"/>
            <a:ext cx="21546862" cy="1046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7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-审判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7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“也必使你們這受</a:t>
            </a:r>
            <a:r>
              <a:rPr>
                <a:solidFill>
                  <a:srgbClr val="E22400"/>
                </a:solidFill>
              </a:rPr>
              <a:t>患難的人與我們同得平安</a:t>
            </a:r>
            <a:r>
              <a:t>。那時，主耶穌同他有能力的天使從</a:t>
            </a:r>
            <a:r>
              <a:rPr>
                <a:solidFill>
                  <a:srgbClr val="E22400"/>
                </a:solidFill>
              </a:rPr>
              <a:t>天上在火焰</a:t>
            </a:r>
            <a:r>
              <a:t>中顯現， 要</a:t>
            </a:r>
            <a:r>
              <a:rPr>
                <a:solidFill>
                  <a:srgbClr val="E22400"/>
                </a:solidFill>
              </a:rPr>
              <a:t>報應</a:t>
            </a:r>
            <a:r>
              <a:t>那不認識神和那不聽從我主耶穌福音的人。 他們要受刑罰，就是</a:t>
            </a:r>
            <a:r>
              <a:rPr>
                <a:solidFill>
                  <a:srgbClr val="E22400"/>
                </a:solidFill>
              </a:rPr>
              <a:t>永遠沉淪</a:t>
            </a:r>
            <a:r>
              <a:t>，離開主的面和他權能的榮光。 這正是主降臨、要在他聖徒的身上得榮耀、又在一切信的人身上顯為</a:t>
            </a:r>
            <a:r>
              <a:rPr>
                <a:solidFill>
                  <a:srgbClr val="E22400"/>
                </a:solidFill>
              </a:rPr>
              <a:t>希奇的那日子</a:t>
            </a:r>
            <a:r>
              <a:t>。我們對你們作的見證，你們也信了。”帖後 1:7-10</a:t>
            </a:r>
          </a:p>
        </p:txBody>
      </p:sp>
      <p:sp>
        <p:nvSpPr>
          <p:cNvPr id="250" name="四，主再来的真理：王的身份（帖后）"/>
          <p:cNvSpPr txBox="1"/>
          <p:nvPr/>
        </p:nvSpPr>
        <p:spPr>
          <a:xfrm>
            <a:off x="4629296" y="1021964"/>
            <a:ext cx="16954501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17999"/>
              </a:lnSpc>
              <a:spcBef>
                <a:spcPts val="0"/>
              </a:spcBef>
              <a:defRPr b="1" sz="7800">
                <a:solidFill>
                  <a:srgbClr val="FFFFFF"/>
                </a:solidFill>
              </a:defRPr>
            </a:lvl1pPr>
          </a:lstStyle>
          <a:p>
            <a:pPr/>
            <a:r>
              <a:t>四，主再来的真理：王的身份（帖后）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四，主再来的真理：王的身份（帖后）…"/>
          <p:cNvSpPr txBox="1"/>
          <p:nvPr/>
        </p:nvSpPr>
        <p:spPr>
          <a:xfrm>
            <a:off x="671530" y="590803"/>
            <a:ext cx="23040941" cy="12534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b="1" sz="5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四，主再来的真理：王的身份（帖后）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5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-审判：並有那</a:t>
            </a:r>
            <a:r>
              <a:rPr>
                <a:solidFill>
                  <a:srgbClr val="E22400"/>
                </a:solidFill>
              </a:rPr>
              <a:t>大罪人</a:t>
            </a:r>
            <a:r>
              <a:t>，就是沉淪之子，顯露出來。 他是抵擋主，高擡自己，超過一切稱為神的和一切受人敬拜的，甚至坐在神的殿裏，自稱是神。 </a:t>
            </a:r>
            <a:r>
              <a:rPr u="sng"/>
              <a:t>我還在你們那裏的時候</a:t>
            </a:r>
            <a:r>
              <a:t>，</a:t>
            </a:r>
            <a:r>
              <a:rPr u="sng"/>
              <a:t>曾把這些事告訴你們</a:t>
            </a:r>
            <a:r>
              <a:t>，你們不記得嗎？ 現在你們也知道，那攔阻他的是甚麼，是叫他到了的時候才可以顯露。 因為那不法的隱意已經發動，只是現在有一個攔阻的，等到那攔阻的被除去， </a:t>
            </a:r>
            <a:r>
              <a:rPr u="sng"/>
              <a:t>那時這不法的人必顯露出來。主耶穌要用口中的氣滅絕他，用降臨的榮光廢掉他。 </a:t>
            </a:r>
            <a:r>
              <a:t>這不法的人來，是照撒但的運動，行各樣的異能、神蹟，和一切虛假的奇事， 並且在那沉淪的人身上行各樣出於不義的詭詐；因他們不領受愛真理的心，使他們得救。 故此，神就給他們一個生發錯誤的心，叫他們信從虛謊， 使一切不信真理、倒喜愛不義的人都被定罪。，” 2: 3b-12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五，职责：信徒灵性要素…"/>
          <p:cNvSpPr txBox="1"/>
          <p:nvPr/>
        </p:nvSpPr>
        <p:spPr>
          <a:xfrm>
            <a:off x="896645" y="1431211"/>
            <a:ext cx="22590709" cy="10490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7999"/>
              </a:lnSpc>
              <a:spcBef>
                <a:spcPts val="0"/>
              </a:spcBef>
              <a:defRPr b="1" sz="6200">
                <a:solidFill>
                  <a:srgbClr val="FFFFFF"/>
                </a:solidFill>
              </a:defRPr>
            </a:pPr>
            <a:r>
              <a:t>五，职责：信徒灵性要素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6200">
                <a:solidFill>
                  <a:srgbClr val="FFFFFF"/>
                </a:solidFill>
              </a:defRPr>
            </a:pPr>
            <a:r>
              <a:t>-怎样对待人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6200">
                <a:solidFill>
                  <a:srgbClr val="FFFFFF"/>
                </a:solidFill>
              </a:defRPr>
            </a:pPr>
            <a:r>
              <a:t>“弟兄們，我們勸你們</a:t>
            </a:r>
            <a:r>
              <a:rPr>
                <a:solidFill>
                  <a:srgbClr val="E22400"/>
                </a:solidFill>
              </a:rPr>
              <a:t>敬重</a:t>
            </a:r>
            <a:r>
              <a:t>那在你們中間</a:t>
            </a:r>
            <a:r>
              <a:rPr u="sng"/>
              <a:t>勞苦的人</a:t>
            </a:r>
            <a:r>
              <a:t>，就是在主裏面治理你們、勸戒你們的； 又因他們所做的工，用愛心格外尊重他們。你們也要</a:t>
            </a:r>
            <a:r>
              <a:rPr>
                <a:solidFill>
                  <a:srgbClr val="E22400"/>
                </a:solidFill>
              </a:rPr>
              <a:t>彼此和睦</a:t>
            </a:r>
            <a:r>
              <a:t>。 我們又勸</a:t>
            </a:r>
            <a:r>
              <a:rPr u="sng"/>
              <a:t>弟兄們</a:t>
            </a:r>
            <a:r>
              <a:t>，要</a:t>
            </a:r>
            <a:r>
              <a:rPr>
                <a:solidFill>
                  <a:srgbClr val="E22400"/>
                </a:solidFill>
              </a:rPr>
              <a:t>警戒不守規矩的</a:t>
            </a:r>
            <a:r>
              <a:t>人，勉勵</a:t>
            </a:r>
            <a:r>
              <a:rPr>
                <a:solidFill>
                  <a:srgbClr val="E22400"/>
                </a:solidFill>
              </a:rPr>
              <a:t>灰心</a:t>
            </a:r>
            <a:r>
              <a:t>的人，扶助</a:t>
            </a:r>
            <a:r>
              <a:rPr>
                <a:solidFill>
                  <a:srgbClr val="E22400"/>
                </a:solidFill>
              </a:rPr>
              <a:t>軟弱</a:t>
            </a:r>
            <a:r>
              <a:t>的人，也要向眾人</a:t>
            </a:r>
            <a:r>
              <a:rPr>
                <a:solidFill>
                  <a:srgbClr val="E22400"/>
                </a:solidFill>
              </a:rPr>
              <a:t>忍耐</a:t>
            </a:r>
            <a:r>
              <a:t>。 </a:t>
            </a:r>
            <a:r>
              <a:rPr u="sng"/>
              <a:t>你們</a:t>
            </a:r>
            <a:r>
              <a:t>要謹慎，無論是誰都</a:t>
            </a:r>
            <a:r>
              <a:rPr>
                <a:solidFill>
                  <a:srgbClr val="E22400"/>
                </a:solidFill>
              </a:rPr>
              <a:t>不可以惡報惡</a:t>
            </a:r>
            <a:r>
              <a:t>；或是彼此相待，或是待眾人，常要追求良善。帖前 5:12- 15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五，职责：信徒灵性要素…"/>
          <p:cNvSpPr txBox="1"/>
          <p:nvPr/>
        </p:nvSpPr>
        <p:spPr>
          <a:xfrm>
            <a:off x="671530" y="1294765"/>
            <a:ext cx="23040941" cy="11126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7999"/>
              </a:lnSpc>
              <a:spcBef>
                <a:spcPts val="0"/>
              </a:spcBef>
              <a:defRPr b="1" sz="6200">
                <a:solidFill>
                  <a:srgbClr val="FFFFFF"/>
                </a:solidFill>
              </a:defRPr>
            </a:pPr>
            <a:r>
              <a:t>五，职责：信徒灵性要素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6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-持守真道：“主所愛的弟兄們哪，我們本該常為你們感謝神；因為他從起初揀選了你們，叫你們因信真道，又被聖靈感動，成為聖潔，能以得救。 神藉我們所傳的福音召你們到這地步，好得着我們主耶穌基督的榮光。 所以，弟兄們，你們要</a:t>
            </a:r>
            <a:r>
              <a:rPr>
                <a:solidFill>
                  <a:srgbClr val="E22400"/>
                </a:solidFill>
              </a:rPr>
              <a:t>站立得穩</a:t>
            </a:r>
            <a:r>
              <a:t>，凡所領受的教訓，不拘是我們口傳的，是信上寫的，都要堅守。 但願我們主耶穌基督和那愛我們、開恩將</a:t>
            </a:r>
            <a:r>
              <a:rPr u="sng">
                <a:solidFill>
                  <a:srgbClr val="E22400"/>
                </a:solidFill>
              </a:rPr>
              <a:t>永遠的安慰並美好的盼望賜給我們的父神， 安慰你們的心</a:t>
            </a:r>
            <a:r>
              <a:t>，並且在一切善行善言上堅固你們。”帖後2:13-17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五，职责：信徒灵性要素…"/>
          <p:cNvSpPr txBox="1"/>
          <p:nvPr/>
        </p:nvSpPr>
        <p:spPr>
          <a:xfrm>
            <a:off x="671530" y="1354708"/>
            <a:ext cx="23040941" cy="11006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7999"/>
              </a:lnSpc>
              <a:spcBef>
                <a:spcPts val="0"/>
              </a:spcBef>
              <a:defRPr b="1" sz="6200">
                <a:solidFill>
                  <a:srgbClr val="FFFFFF"/>
                </a:solidFill>
              </a:defRPr>
            </a:pPr>
            <a:r>
              <a:t>五，职责：信徒灵性要素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7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-持守真道：“弟兄們，我還有話說：請你們為我們禱告，好叫主的道理快快行開，得着榮耀，正如在你們中間一樣， 也叫我們脫離無理之惡人的手；因為人不都是有信心。 但主是信實的，要堅固你們，保護你們脫離那惡者。 我們靠主深信，你們現在是遵行我們所吩咐的，後來也必要遵行。 願主引導你們的心，叫你們愛神，並</a:t>
            </a:r>
            <a:r>
              <a:rPr>
                <a:solidFill>
                  <a:srgbClr val="E22400"/>
                </a:solidFill>
              </a:rPr>
              <a:t>學基督的忍耐</a:t>
            </a:r>
            <a:r>
              <a:t>！”帖後3:1-5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五，职责：信徒灵性要素…"/>
          <p:cNvSpPr txBox="1"/>
          <p:nvPr/>
        </p:nvSpPr>
        <p:spPr>
          <a:xfrm>
            <a:off x="671530" y="148209"/>
            <a:ext cx="23040941" cy="13419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7999"/>
              </a:lnSpc>
              <a:spcBef>
                <a:spcPts val="0"/>
              </a:spcBef>
              <a:defRPr b="1" sz="6200">
                <a:solidFill>
                  <a:srgbClr val="FFFFFF"/>
                </a:solidFill>
              </a:defRPr>
            </a:pPr>
            <a:r>
              <a:t>五，职责：信徒灵性要素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b="1" sz="6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-按规矩而行：“弟兄們，我們奉主耶穌基督的名吩咐你們，凡有弟兄不</a:t>
            </a:r>
            <a:r>
              <a:rPr>
                <a:solidFill>
                  <a:srgbClr val="E22400"/>
                </a:solidFill>
              </a:rPr>
              <a:t>按規矩而行</a:t>
            </a:r>
            <a:r>
              <a:t>，不遵守從我們所受的教訓，就當遠離他。 你們自己原知道應當怎樣效法我們。因為我們在你們中間，未嘗不按規矩而行， 也未嘗白吃人的飯，倒是辛苦勞碌，晝夜做工，免得叫你們一人受累。 這並不是因我們沒有權柄，乃是要給你們作榜樣，叫你們效法我們。 我們在你們那裏的時候，曾吩咐你們說，若有人不肯做工，就不可吃飯。 因我們聽說，在你們中間有人不按規矩而行，甚麼工都不做，反倒專管閒事。 我們靠主耶穌基督吩咐、勸戒這樣的人，要安靜做工，吃自己的飯。 弟兄們，你們行善不可喪志。 若有人不聽從我們這信上的話，要記下他，不和他交往，叫他自覺羞愧。 但不要以他為仇人，要勸他如弟兄。”帖後3: 6-13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五，职责：信徒灵性要素…"/>
          <p:cNvSpPr txBox="1"/>
          <p:nvPr/>
        </p:nvSpPr>
        <p:spPr>
          <a:xfrm>
            <a:off x="1865464" y="2270493"/>
            <a:ext cx="20653072" cy="9175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7999"/>
              </a:lnSpc>
              <a:spcBef>
                <a:spcPts val="0"/>
              </a:spcBef>
              <a:defRPr b="1" sz="8900">
                <a:solidFill>
                  <a:srgbClr val="FFFFFF"/>
                </a:solidFill>
              </a:defRPr>
            </a:pPr>
            <a:r>
              <a:t>五，职责：信徒灵性要素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8900">
                <a:solidFill>
                  <a:srgbClr val="FFFFFF"/>
                </a:solidFill>
              </a:defRPr>
            </a:pPr>
            <a:r>
              <a:t>-行事端正：又要立志作安靜人，辦自己的事，親手做工，正如我們從前所吩咐你們的， 叫你們可以向外人行事端正，自己也就沒有甚麼缺乏了。帖前4:11-12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六，务必传道：传道人的工作和责任…"/>
          <p:cNvSpPr txBox="1"/>
          <p:nvPr/>
        </p:nvSpPr>
        <p:spPr>
          <a:xfrm>
            <a:off x="1627018" y="1281887"/>
            <a:ext cx="20726616" cy="11152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7999"/>
              </a:lnSpc>
              <a:spcBef>
                <a:spcPts val="0"/>
              </a:spcBef>
              <a:defRPr b="1">
                <a:solidFill>
                  <a:srgbClr val="FFFFFF"/>
                </a:solidFill>
              </a:defRPr>
            </a:pPr>
            <a:r>
              <a:t>六，务必传道：传道人的工作和责任    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>
                <a:solidFill>
                  <a:srgbClr val="FFFFFF"/>
                </a:solidFill>
              </a:defRPr>
            </a:pPr>
            <a:r>
              <a:t>-为主受患难是命定的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>
                <a:solidFill>
                  <a:srgbClr val="FFFFFF"/>
                </a:solidFill>
              </a:defRPr>
            </a:pPr>
            <a:r>
              <a:t>“我們既不能再忍，就願意獨自等在雅典， 打發我們的兄弟在基督福音上作神執事的 提摩太前去，堅固你們，並在你們所信的道上勸慰你們， 免得有人被諸般患難搖動。因為你們自己知道，我們</a:t>
            </a:r>
            <a:r>
              <a:rPr>
                <a:solidFill>
                  <a:srgbClr val="E22400"/>
                </a:solidFill>
              </a:rPr>
              <a:t>受患難原是命定</a:t>
            </a:r>
            <a:r>
              <a:t>的。 我們在你們那裏的時候，預先告訴你們，我們必受患難，以後果然應驗了，你們也知道。 為此，我既不能再忍，就打發人去，要曉得你們的信心如何，恐怕那誘惑人的到底誘惑了你們，叫我們的勞苦歸於徒然。 但提摩太剛才從你們那裏回來，將你們</a:t>
            </a:r>
            <a:r>
              <a:rPr>
                <a:solidFill>
                  <a:srgbClr val="E22400"/>
                </a:solidFill>
              </a:rPr>
              <a:t>信心和愛心</a:t>
            </a:r>
            <a:r>
              <a:t>的好消息報給我們，……。 所以，弟兄們，我們在一切</a:t>
            </a:r>
            <a:r>
              <a:rPr>
                <a:solidFill>
                  <a:srgbClr val="E22400"/>
                </a:solidFill>
              </a:rPr>
              <a:t>困苦患難</a:t>
            </a:r>
            <a:r>
              <a:t>之中，因着你們的</a:t>
            </a:r>
            <a:r>
              <a:rPr>
                <a:solidFill>
                  <a:srgbClr val="E22400"/>
                </a:solidFill>
              </a:rPr>
              <a:t>信心</a:t>
            </a:r>
            <a:r>
              <a:t>就得了安慰。 你們若靠主站立得穩，我們就</a:t>
            </a:r>
            <a:r>
              <a:rPr>
                <a:solidFill>
                  <a:srgbClr val="E22400"/>
                </a:solidFill>
              </a:rPr>
              <a:t>活了</a:t>
            </a:r>
            <a:r>
              <a:t>。 我們在神面前，因着你們甚是喜樂。”帖前 3:1- 9 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六，务必传道：，传道人传福音的工作和责任…"/>
          <p:cNvSpPr txBox="1"/>
          <p:nvPr/>
        </p:nvSpPr>
        <p:spPr>
          <a:xfrm>
            <a:off x="588926" y="1152298"/>
            <a:ext cx="23206149" cy="11774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7999"/>
              </a:lnSpc>
              <a:spcBef>
                <a:spcPts val="0"/>
              </a:spcBef>
              <a:defRPr b="1" sz="5100">
                <a:solidFill>
                  <a:srgbClr val="FFFFFF"/>
                </a:solidFill>
              </a:defRPr>
            </a:pPr>
            <a:r>
              <a:t>六，务必传道：，传道人传福音的工作和责任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5100">
                <a:solidFill>
                  <a:srgbClr val="FFFFFF"/>
                </a:solidFill>
              </a:defRPr>
            </a:pPr>
            <a:r>
              <a:t>-传福音的条件和目的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5100">
                <a:solidFill>
                  <a:srgbClr val="FFFFFF"/>
                </a:solidFill>
              </a:defRPr>
            </a:pPr>
            <a:r>
              <a:t>“我們對你們信的人是多麼</a:t>
            </a:r>
            <a:r>
              <a:rPr>
                <a:solidFill>
                  <a:srgbClr val="E22400"/>
                </a:solidFill>
              </a:rPr>
              <a:t>聖潔、公義</a:t>
            </a:r>
            <a:r>
              <a:t>、無可指摘，這是你們和　神都可以作證的。 正如你們知道的，我們是怎樣好像</a:t>
            </a:r>
            <a:r>
              <a:rPr>
                <a:solidFill>
                  <a:srgbClr val="E22400"/>
                </a:solidFill>
              </a:rPr>
              <a:t>父親對待兒女</a:t>
            </a:r>
            <a:r>
              <a:t>一樣對待你們各人： 勸勉你們，鼓勵你們，叮囑你們，要你們行事為人，配得上那召你們</a:t>
            </a:r>
            <a:r>
              <a:rPr>
                <a:solidFill>
                  <a:srgbClr val="E22400"/>
                </a:solidFill>
              </a:rPr>
              <a:t>進入他的國和榮耀</a:t>
            </a:r>
            <a:r>
              <a:t>的　神。 我們也為這緣故不住感謝　神，因為你們接受了我們所傳的　</a:t>
            </a:r>
            <a:r>
              <a:rPr>
                <a:solidFill>
                  <a:srgbClr val="E22400"/>
                </a:solidFill>
              </a:rPr>
              <a:t>神的道</a:t>
            </a:r>
            <a:r>
              <a:t>，不認為這是人的道，而認為這確實是　神的道。這道也</a:t>
            </a:r>
            <a:r>
              <a:rPr>
                <a:solidFill>
                  <a:srgbClr val="E22400"/>
                </a:solidFill>
              </a:rPr>
              <a:t>運行</a:t>
            </a:r>
            <a:r>
              <a:t>在你們信的人裡面。 弟兄們，你們好像猶太地在基督耶穌裡　神的眾教會一樣，他們怎樣遭受猶太人的迫害，你們也照樣遭受同族人的</a:t>
            </a:r>
            <a:r>
              <a:rPr>
                <a:solidFill>
                  <a:srgbClr val="E22400"/>
                </a:solidFill>
              </a:rPr>
              <a:t>迫害</a:t>
            </a:r>
            <a:r>
              <a:t>。 這些猶太人殺了主耶穌和眾先知，又把我們趕出來。他們得不到　神的喜悅，並且和所有的人作對， 阻撓我們向外族人傳道，不讓他們得救，以致惡貫滿盈。　</a:t>
            </a:r>
            <a:r>
              <a:rPr>
                <a:solidFill>
                  <a:srgbClr val="E22400"/>
                </a:solidFill>
              </a:rPr>
              <a:t>神的忿怒</a:t>
            </a:r>
            <a:r>
              <a:t>終必臨到他們身上。” 2:10-16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（1）他的行为是圣洁、公义无可指摘。…"/>
          <p:cNvSpPr txBox="1"/>
          <p:nvPr/>
        </p:nvSpPr>
        <p:spPr>
          <a:xfrm>
            <a:off x="588926" y="4699680"/>
            <a:ext cx="23206149" cy="4680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7999"/>
              </a:lnSpc>
              <a:spcBef>
                <a:spcPts val="0"/>
              </a:spcBef>
              <a:defRPr b="1" sz="7500">
                <a:solidFill>
                  <a:srgbClr val="FFFFFF"/>
                </a:solidFill>
              </a:defRPr>
            </a:pPr>
            <a:r>
              <a:t>（1）他的行为是圣洁、公义无可指摘。    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7500">
                <a:solidFill>
                  <a:srgbClr val="FFFFFF"/>
                </a:solidFill>
              </a:defRPr>
            </a:pPr>
            <a:r>
              <a:t>（2）他对每个信徒如父亲待儿女一样。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7500">
                <a:solidFill>
                  <a:srgbClr val="FFFFFF"/>
                </a:solidFill>
              </a:defRPr>
            </a:pPr>
            <a:r>
              <a:t>（3）他作工的目的是叫人进神国，得神的荣耀。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背景：“保羅和西拉經過暗非波里、亞波羅尼亞，來到帖撒羅尼迦，在那裡有猶太人的會堂。 保羅照他的習慣進去，一連三個安息日，根據聖經與他們辯論， 講解證明基督必須受害，從死人中復活，說：“我所傳給你們的這位耶穌，就是基督。” 他們中間有人給說服了，就附從了保羅和西拉；還有一大群虔誠的希臘人，和不少顯要的婦女。 但猶太人嫉妒起來，招聚了一些市井流氓，糾合成群，騷動全城，衝進了耶孫的家，搜索保羅和西拉，要把他們交給民眾。”徒 17:1-5"/>
          <p:cNvSpPr txBox="1"/>
          <p:nvPr/>
        </p:nvSpPr>
        <p:spPr>
          <a:xfrm>
            <a:off x="1398486" y="1099511"/>
            <a:ext cx="20375618" cy="11083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7999"/>
              </a:lnSpc>
              <a:spcBef>
                <a:spcPts val="0"/>
              </a:spcBef>
              <a:defRPr b="1" sz="5900">
                <a:solidFill>
                  <a:srgbClr val="FFFFFF"/>
                </a:solidFill>
              </a:defRPr>
            </a:pP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5900">
                <a:solidFill>
                  <a:srgbClr val="FFFFFF"/>
                </a:solidFill>
              </a:defRPr>
            </a:pPr>
            <a:r>
              <a:t>背景：“保羅和西拉經過暗非波里、亞波羅尼亞，來到帖撒羅尼迦，在那裡有猶太人的會堂。 </a:t>
            </a:r>
            <a:r>
              <a:rPr>
                <a:solidFill>
                  <a:srgbClr val="E22400"/>
                </a:solidFill>
              </a:rPr>
              <a:t>保羅照他的習慣進去，一連三個安息日</a:t>
            </a:r>
            <a:r>
              <a:t>，根據聖經與他們辯論， 講解證明基督必須受害，從死人中復活，說：“我所傳給你們的這位耶穌，就是基督。” 他們中間有人給說服了，就附從了保羅和</a:t>
            </a:r>
            <a:r>
              <a:rPr>
                <a:solidFill>
                  <a:srgbClr val="E22400"/>
                </a:solidFill>
              </a:rPr>
              <a:t>西拉</a:t>
            </a:r>
            <a:r>
              <a:t>；還有一大群虔誠的希臘人，和不少顯要的婦女。 但</a:t>
            </a:r>
            <a:r>
              <a:rPr>
                <a:solidFill>
                  <a:srgbClr val="E22400"/>
                </a:solidFill>
              </a:rPr>
              <a:t>猶太人嫉妒</a:t>
            </a:r>
            <a:r>
              <a:t>起來，招聚了一些市井流氓，糾合成群，騷動全城，衝進了耶孫的家，搜索保羅和西拉，要把他們交給民眾。”徒 17:1-5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六，务必传道：传道人的工作和责任…"/>
          <p:cNvSpPr txBox="1"/>
          <p:nvPr/>
        </p:nvSpPr>
        <p:spPr>
          <a:xfrm>
            <a:off x="588926" y="1131117"/>
            <a:ext cx="23206149" cy="11817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7999"/>
              </a:lnSpc>
              <a:spcBef>
                <a:spcPts val="0"/>
              </a:spcBef>
              <a:defRPr b="1" sz="5100">
                <a:solidFill>
                  <a:srgbClr val="FFFFFF"/>
                </a:solidFill>
              </a:defRPr>
            </a:pPr>
            <a:r>
              <a:t>六，务必传道：传道人的工作和责任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5100">
                <a:solidFill>
                  <a:srgbClr val="FFFFFF"/>
                </a:solidFill>
              </a:defRPr>
            </a:pPr>
            <a:r>
              <a:t>-传福音的态度：“我們從前在腓立比被害受辱，這是你們知道的；然而還是靠我們的神放開膽量，在大爭戰中把神的</a:t>
            </a:r>
            <a:r>
              <a:rPr>
                <a:solidFill>
                  <a:srgbClr val="E22400"/>
                </a:solidFill>
              </a:rPr>
              <a:t>福音傳</a:t>
            </a:r>
            <a:r>
              <a:t>給你們。 我們的勸勉</a:t>
            </a:r>
            <a:r>
              <a:rPr>
                <a:solidFill>
                  <a:srgbClr val="E22400"/>
                </a:solidFill>
              </a:rPr>
              <a:t>不是出於</a:t>
            </a:r>
            <a:r>
              <a:t>錯誤，不是出於污穢，也不是用詭詐。 但神既然驗中了我們，把福音託付我們，我們就照樣講，不是要討人喜歡，乃是要討那察驗我們心的神喜歡。 因為我們從來</a:t>
            </a:r>
            <a:r>
              <a:rPr u="sng">
                <a:solidFill>
                  <a:srgbClr val="E22400"/>
                </a:solidFill>
              </a:rPr>
              <a:t>沒有用過諂媚</a:t>
            </a:r>
            <a:r>
              <a:t>的話，這是你們知道的；也沒有藏着</a:t>
            </a:r>
            <a:r>
              <a:rPr u="sng">
                <a:solidFill>
                  <a:srgbClr val="E22400"/>
                </a:solidFill>
              </a:rPr>
              <a:t>貪心</a:t>
            </a:r>
            <a:r>
              <a:t>，這是神可以作見證的。 我們作基督的使徒，雖然可以叫人尊重，卻沒有向你們或向別人求榮耀； 只在你們中間存心溫柔，如同母親乳養自己的孩子。我們既是這樣</a:t>
            </a:r>
            <a:r>
              <a:rPr>
                <a:solidFill>
                  <a:srgbClr val="E22400"/>
                </a:solidFill>
              </a:rPr>
              <a:t>愛</a:t>
            </a:r>
            <a:r>
              <a:t>你們，不但願意將神的福音給你們，連自己的性命也願意給你們，因你們是我們所疼愛的。 弟兄們，你們記念我們的</a:t>
            </a:r>
            <a:r>
              <a:rPr>
                <a:solidFill>
                  <a:srgbClr val="E22400"/>
                </a:solidFill>
              </a:rPr>
              <a:t>辛苦</a:t>
            </a:r>
            <a:r>
              <a:t>勞碌，晝夜做工，傳神的福音給你們，免得叫你們一人受累。”帖前 2:2- 9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金句：…"/>
          <p:cNvSpPr txBox="1"/>
          <p:nvPr/>
        </p:nvSpPr>
        <p:spPr>
          <a:xfrm>
            <a:off x="896645" y="3431215"/>
            <a:ext cx="22590709" cy="6490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7999"/>
              </a:lnSpc>
              <a:spcBef>
                <a:spcPts val="0"/>
              </a:spcBef>
              <a:defRPr b="1" sz="6200">
                <a:solidFill>
                  <a:srgbClr val="FFFFFF"/>
                </a:solidFill>
              </a:defRPr>
            </a:pPr>
            <a:r>
              <a:t>金句：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6200">
                <a:solidFill>
                  <a:srgbClr val="FFFFFF"/>
                </a:solidFill>
              </a:defRPr>
            </a:pPr>
            <a:r>
              <a:rPr>
                <a:solidFill>
                  <a:srgbClr val="FFAB01"/>
                </a:solidFill>
              </a:rPr>
              <a:t>要常常喜樂， 不住地禱告， 凡事謝恩；因為這是神在基督耶穌裏向你們所定的旨意。 不要消滅聖靈的感動； 不要藐視先知的講論。 但要凡事察驗；善美的要持守， 各樣的惡事要禁戒不做。”</a:t>
            </a:r>
            <a:r>
              <a:t>帖前 5: 16-22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一，苦难中的教会给以安慰和勉励（帖前，帖后）…"/>
          <p:cNvSpPr txBox="1"/>
          <p:nvPr/>
        </p:nvSpPr>
        <p:spPr>
          <a:xfrm>
            <a:off x="809594" y="3296561"/>
            <a:ext cx="22764811" cy="1303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7999"/>
              </a:lnSpc>
              <a:spcBef>
                <a:spcPts val="0"/>
              </a:spcBef>
              <a:defRPr b="1" sz="7300">
                <a:solidFill>
                  <a:srgbClr val="FFFFFF"/>
                </a:solidFill>
              </a:defRPr>
            </a:pPr>
            <a:r>
              <a:t>一，苦难中的教会给以安慰和勉励（帖前，帖后）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7300">
                <a:solidFill>
                  <a:srgbClr val="FFFFFF"/>
                </a:solidFill>
              </a:defRPr>
            </a:pPr>
            <a:r>
              <a:t>二，信：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7300">
                <a:solidFill>
                  <a:srgbClr val="FFFFFF"/>
                </a:solidFill>
              </a:defRPr>
            </a:pPr>
            <a:r>
              <a:t>三，爱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7300">
                <a:solidFill>
                  <a:srgbClr val="FFFFFF"/>
                </a:solidFill>
              </a:defRPr>
            </a:pPr>
            <a:r>
              <a:t>四，望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7300">
                <a:solidFill>
                  <a:srgbClr val="FFFFFF"/>
                </a:solidFill>
              </a:defRPr>
            </a:pPr>
            <a:r>
              <a:t>五，职责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7300">
                <a:solidFill>
                  <a:srgbClr val="FFFFFF"/>
                </a:solidFill>
              </a:defRPr>
            </a:pPr>
            <a:r>
              <a:t>六，务必传道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7300">
                <a:solidFill>
                  <a:srgbClr val="FFFFFF"/>
                </a:solidFill>
              </a:defRPr>
            </a:pP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7300">
                <a:solidFill>
                  <a:srgbClr val="FFFFFF"/>
                </a:solidFill>
              </a:defRPr>
            </a:pPr>
          </a:p>
        </p:txBody>
      </p:sp>
      <p:sp>
        <p:nvSpPr>
          <p:cNvPr id="184" name="安慰勉励为主受苦受难的信徒"/>
          <p:cNvSpPr txBox="1"/>
          <p:nvPr/>
        </p:nvSpPr>
        <p:spPr>
          <a:xfrm>
            <a:off x="4740702" y="713824"/>
            <a:ext cx="13322301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17999"/>
              </a:lnSpc>
              <a:spcBef>
                <a:spcPts val="0"/>
              </a:spcBef>
              <a:defRPr b="1" sz="8000">
                <a:solidFill>
                  <a:srgbClr val="FFFFFF"/>
                </a:solidFill>
              </a:defRPr>
            </a:lvl1pPr>
          </a:lstStyle>
          <a:p>
            <a:pPr/>
            <a:r>
              <a:t>安慰勉励为主受苦受难的信徒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一，苦难中的教会给以安慰和勉励…"/>
          <p:cNvSpPr txBox="1"/>
          <p:nvPr/>
        </p:nvSpPr>
        <p:spPr>
          <a:xfrm>
            <a:off x="267215" y="-102618"/>
            <a:ext cx="23849570" cy="14283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7999"/>
              </a:lnSpc>
              <a:spcBef>
                <a:spcPts val="0"/>
              </a:spcBef>
              <a:defRPr b="1" sz="8000">
                <a:solidFill>
                  <a:srgbClr val="FFFFFF"/>
                </a:solidFill>
              </a:defRPr>
            </a:pPr>
            <a:r>
              <a:t>一，苦难中的教会给以安慰和勉励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8000">
                <a:solidFill>
                  <a:srgbClr val="FFFFFF"/>
                </a:solidFill>
              </a:defRPr>
            </a:pPr>
            <a:r>
              <a:t>B，感恩在大难中传扬福音“被神所愛的弟兄啊，我知道你們是</a:t>
            </a:r>
            <a:r>
              <a:rPr>
                <a:solidFill>
                  <a:srgbClr val="E22400"/>
                </a:solidFill>
              </a:rPr>
              <a:t>蒙揀選</a:t>
            </a:r>
            <a:r>
              <a:t>的； 並且你們在</a:t>
            </a:r>
            <a:r>
              <a:rPr>
                <a:solidFill>
                  <a:srgbClr val="E22400"/>
                </a:solidFill>
              </a:rPr>
              <a:t>大難</a:t>
            </a:r>
            <a:r>
              <a:t>之中，蒙了</a:t>
            </a:r>
            <a:r>
              <a:rPr>
                <a:solidFill>
                  <a:srgbClr val="E22400"/>
                </a:solidFill>
              </a:rPr>
              <a:t>聖靈</a:t>
            </a:r>
            <a:r>
              <a:t>所賜的喜樂，領受真道就</a:t>
            </a:r>
            <a:r>
              <a:rPr>
                <a:solidFill>
                  <a:srgbClr val="E22400"/>
                </a:solidFill>
              </a:rPr>
              <a:t>效法</a:t>
            </a:r>
            <a:r>
              <a:t>我們，也</a:t>
            </a:r>
            <a:r>
              <a:rPr>
                <a:solidFill>
                  <a:srgbClr val="E22400"/>
                </a:solidFill>
              </a:rPr>
              <a:t>效法</a:t>
            </a:r>
            <a:r>
              <a:t>了主； 甚至你們作了馬其頓和亞該亞所有信主之人的</a:t>
            </a:r>
            <a:r>
              <a:rPr>
                <a:solidFill>
                  <a:srgbClr val="E22400"/>
                </a:solidFill>
              </a:rPr>
              <a:t>榜樣</a:t>
            </a:r>
            <a:r>
              <a:t>。 因為主的道從你們那裏已經傳揚出來。你們向神的</a:t>
            </a:r>
            <a:r>
              <a:rPr>
                <a:solidFill>
                  <a:srgbClr val="E22400"/>
                </a:solidFill>
              </a:rPr>
              <a:t>信心</a:t>
            </a:r>
            <a:r>
              <a:t>不但在馬其頓和亞該亞，就是在各處也都傳開了，所以不用我們說甚麼話。”帖前 1:4, 6-8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一，苦难中的教会给以安慰和勉励…"/>
          <p:cNvSpPr txBox="1"/>
          <p:nvPr/>
        </p:nvSpPr>
        <p:spPr>
          <a:xfrm>
            <a:off x="1912500" y="2472402"/>
            <a:ext cx="21063196" cy="8296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7999"/>
              </a:lnSpc>
              <a:spcBef>
                <a:spcPts val="0"/>
              </a:spcBef>
              <a:defRPr b="1" sz="8000">
                <a:solidFill>
                  <a:srgbClr val="FFFFFF"/>
                </a:solidFill>
              </a:defRPr>
            </a:pPr>
            <a:r>
              <a:t>一，苦难中的教会给以安慰和勉励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8000">
                <a:solidFill>
                  <a:srgbClr val="FFFFFF"/>
                </a:solidFill>
              </a:defRPr>
            </a:pPr>
            <a:r>
              <a:t>A，感恩摆上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8000">
                <a:solidFill>
                  <a:srgbClr val="FFFFFF"/>
                </a:solidFill>
              </a:defRPr>
            </a:pPr>
            <a:r>
              <a:t>“在神－我們的父面前，不住地記念你們因</a:t>
            </a:r>
            <a:r>
              <a:rPr>
                <a:solidFill>
                  <a:srgbClr val="FF4015"/>
                </a:solidFill>
              </a:rPr>
              <a:t>信心</a:t>
            </a:r>
            <a:r>
              <a:rPr>
                <a:solidFill>
                  <a:srgbClr val="F5EC00"/>
                </a:solidFill>
              </a:rPr>
              <a:t>所做的工夫</a:t>
            </a:r>
            <a:r>
              <a:t>，因</a:t>
            </a:r>
            <a:r>
              <a:rPr>
                <a:solidFill>
                  <a:srgbClr val="FF4015"/>
                </a:solidFill>
              </a:rPr>
              <a:t>愛心</a:t>
            </a:r>
            <a:r>
              <a:rPr>
                <a:solidFill>
                  <a:srgbClr val="F5EC00"/>
                </a:solidFill>
              </a:rPr>
              <a:t>所受的勞苦</a:t>
            </a:r>
            <a:r>
              <a:t>，因</a:t>
            </a:r>
            <a:r>
              <a:rPr>
                <a:solidFill>
                  <a:srgbClr val="FF4015"/>
                </a:solidFill>
              </a:rPr>
              <a:t>盼望</a:t>
            </a:r>
            <a:r>
              <a:rPr>
                <a:solidFill>
                  <a:srgbClr val="F5EC00"/>
                </a:solidFill>
              </a:rPr>
              <a:t>我們主耶穌基督所存的忍耐</a:t>
            </a:r>
            <a:r>
              <a:t>。”帖撒羅尼迦前書 1:3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一，苦难中的教会给以安慰和勉励…"/>
          <p:cNvSpPr txBox="1"/>
          <p:nvPr/>
        </p:nvSpPr>
        <p:spPr>
          <a:xfrm>
            <a:off x="1660401" y="706400"/>
            <a:ext cx="21063196" cy="13198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7999"/>
              </a:lnSpc>
              <a:spcBef>
                <a:spcPts val="0"/>
              </a:spcBef>
              <a:defRPr b="1" sz="7000">
                <a:solidFill>
                  <a:srgbClr val="FFFFFF"/>
                </a:solidFill>
              </a:defRPr>
            </a:pPr>
            <a:r>
              <a:t>一，苦难中的教会给以安慰和勉励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7000">
                <a:solidFill>
                  <a:srgbClr val="FFFFFF"/>
                </a:solidFill>
              </a:defRPr>
            </a:pPr>
            <a:r>
              <a:t>“願</a:t>
            </a:r>
            <a:r>
              <a:rPr>
                <a:solidFill>
                  <a:srgbClr val="E22400"/>
                </a:solidFill>
              </a:rPr>
              <a:t>恩惠、平安</a:t>
            </a:r>
            <a:r>
              <a:t>從父神和主耶穌基督歸與你們！弟兄們，我們該為你們常常感謝神，這本是合宜的；因你們的</a:t>
            </a:r>
            <a:r>
              <a:rPr>
                <a:solidFill>
                  <a:srgbClr val="E22400"/>
                </a:solidFill>
              </a:rPr>
              <a:t>信心</a:t>
            </a:r>
            <a:r>
              <a:t>格外增長，並且你們眾人</a:t>
            </a:r>
            <a:r>
              <a:rPr>
                <a:solidFill>
                  <a:srgbClr val="E22400"/>
                </a:solidFill>
              </a:rPr>
              <a:t>彼此相愛</a:t>
            </a:r>
            <a:r>
              <a:t>的心也都充足。 甚至我們在神的各教會裏為你們誇口，都因你們在所受的一切逼迫患難中，仍舊存</a:t>
            </a:r>
            <a:r>
              <a:rPr>
                <a:solidFill>
                  <a:srgbClr val="E22400"/>
                </a:solidFill>
              </a:rPr>
              <a:t>忍耐和信心</a:t>
            </a:r>
            <a:r>
              <a:t>。 這正是神公義判斷的明證，叫你們可算配得神的國；你們就是為這國受苦。 神既是公義的，就必將患難報應那加患難給你們的人。” 帖后1:3- 7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二，信：充足的信心，权能和圣灵…"/>
          <p:cNvSpPr txBox="1"/>
          <p:nvPr/>
        </p:nvSpPr>
        <p:spPr>
          <a:xfrm>
            <a:off x="691296" y="1645563"/>
            <a:ext cx="23001408" cy="10424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7999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二，信：充足的信心，权能和圣灵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5500">
                <a:solidFill>
                  <a:srgbClr val="FFFFFF"/>
                </a:solidFill>
              </a:defRPr>
            </a:pPr>
            <a:r>
              <a:t>“因為我們的福音傳到你們那裏，</a:t>
            </a:r>
            <a:r>
              <a:rPr>
                <a:solidFill>
                  <a:srgbClr val="E22400"/>
                </a:solidFill>
              </a:rPr>
              <a:t>不獨在乎言語，也在乎權能和聖靈，並充足的信心</a:t>
            </a:r>
            <a:r>
              <a:t>。正如你們知道，我們在你們那裏，為你們的緣故是怎樣</a:t>
            </a:r>
            <a:r>
              <a:rPr>
                <a:solidFill>
                  <a:srgbClr val="E22400"/>
                </a:solidFill>
              </a:rPr>
              <a:t>為人</a:t>
            </a:r>
            <a:r>
              <a:t>。 並且你們在大難之中，蒙了</a:t>
            </a:r>
            <a:r>
              <a:rPr>
                <a:solidFill>
                  <a:srgbClr val="E22400"/>
                </a:solidFill>
              </a:rPr>
              <a:t>聖靈</a:t>
            </a:r>
            <a:r>
              <a:t>所賜的喜樂，領受真道就效法我們，也效法了主；“也必使你們這受患難的人與我們同得平安。那時，主耶穌同他有能力的天使從天上在火焰中顯現， 要報應那不認識神和那不聽從我主耶穌福音的人。因為他們自己已經報明我們是怎樣進到你們那裏，你們是怎樣</a:t>
            </a:r>
            <a:r>
              <a:rPr>
                <a:solidFill>
                  <a:srgbClr val="E22400"/>
                </a:solidFill>
              </a:rPr>
              <a:t>離棄偶像</a:t>
            </a:r>
            <a:r>
              <a:t>，歸向神，要</a:t>
            </a:r>
            <a:r>
              <a:rPr>
                <a:solidFill>
                  <a:srgbClr val="E22400"/>
                </a:solidFill>
              </a:rPr>
              <a:t>服事那又真又活的神</a:t>
            </a:r>
            <a:r>
              <a:t>， 等候他兒子</a:t>
            </a:r>
            <a:r>
              <a:rPr u="sng">
                <a:solidFill>
                  <a:srgbClr val="E22400"/>
                </a:solidFill>
              </a:rPr>
              <a:t>從天降臨</a:t>
            </a:r>
            <a:r>
              <a:t>，就是他從死裏復活的－那位救我們脫離將來忿怒的耶穌。”帖前 1:5- 10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6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二，信，因神是信实的…"/>
          <p:cNvSpPr txBox="1"/>
          <p:nvPr/>
        </p:nvSpPr>
        <p:spPr>
          <a:xfrm>
            <a:off x="1618886" y="2685694"/>
            <a:ext cx="21473950" cy="834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17999"/>
              </a:lnSpc>
              <a:spcBef>
                <a:spcPts val="0"/>
              </a:spcBef>
              <a:defRPr b="1" sz="8000">
                <a:solidFill>
                  <a:srgbClr val="FFFFFF"/>
                </a:solidFill>
              </a:defRPr>
            </a:pPr>
            <a:r>
              <a:t>二，信，因神是信实的</a:t>
            </a:r>
          </a:p>
          <a:p>
            <a:pPr defTabSz="457200">
              <a:lnSpc>
                <a:spcPct val="117999"/>
              </a:lnSpc>
              <a:spcBef>
                <a:spcPts val="0"/>
              </a:spcBef>
              <a:defRPr b="1" sz="8000">
                <a:solidFill>
                  <a:srgbClr val="FFFFFF"/>
                </a:solidFill>
              </a:defRPr>
            </a:pPr>
            <a:r>
              <a:t>“願賜平安的</a:t>
            </a:r>
            <a:r>
              <a:rPr>
                <a:solidFill>
                  <a:srgbClr val="E22400"/>
                </a:solidFill>
              </a:rPr>
              <a:t>神</a:t>
            </a:r>
            <a:r>
              <a:t>親自使你們全然成聖！又願你們的</a:t>
            </a:r>
            <a:r>
              <a:rPr u="sng">
                <a:solidFill>
                  <a:srgbClr val="E22400"/>
                </a:solidFill>
              </a:rPr>
              <a:t>靈與魂與身子</a:t>
            </a:r>
            <a:r>
              <a:t>得蒙保守，在我們</a:t>
            </a:r>
            <a:r>
              <a:rPr>
                <a:solidFill>
                  <a:srgbClr val="E22400"/>
                </a:solidFill>
              </a:rPr>
              <a:t>主耶穌基督</a:t>
            </a:r>
            <a:r>
              <a:t>降臨的時候，完全無可指摘！ 那召你們的</a:t>
            </a:r>
            <a:r>
              <a:rPr>
                <a:solidFill>
                  <a:srgbClr val="E22400"/>
                </a:solidFill>
              </a:rPr>
              <a:t>本是信實的</a:t>
            </a:r>
            <a:r>
              <a:t>，他必成就這事。”帖前 5:23-24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